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</p:sldIdLst>
  <p:sldSz cx="18288000" cy="10287000"/>
  <p:notesSz cx="6858000" cy="9144000"/>
  <p:embeddedFontLst>
    <p:embeddedFont>
      <p:font typeface="Arapey Bold" panose="020B0604020202020204" charset="0"/>
      <p:regular r:id="rId23"/>
    </p:embeddedFont>
    <p:embeddedFont>
      <p:font typeface="Arapey Italics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Bold" panose="020B0806030504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9316" autoAdjust="0"/>
  </p:normalViewPr>
  <p:slideViewPr>
    <p:cSldViewPr>
      <p:cViewPr varScale="1">
        <p:scale>
          <a:sx n="54" d="100"/>
          <a:sy n="54" d="100"/>
        </p:scale>
        <p:origin x="114" y="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27DE0-41A5-4DA9-B9F9-2FB67CA622C2}" type="datetimeFigureOut">
              <a:rPr lang="es-ES" smtClean="0"/>
              <a:t>24/11/2025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E9592-F565-4699-8349-F6A16EBB4E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45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E9592-F565-4699-8349-F6A16EBB4E1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781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ts val="4200"/>
              </a:lnSpc>
            </a:pPr>
            <a:r>
              <a:rPr lang="es-ES" sz="12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•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E9592-F565-4699-8349-F6A16EBB4E1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767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E9592-F565-4699-8349-F6A16EBB4E1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213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ts val="4200"/>
              </a:lnSpc>
            </a:pPr>
            <a:r>
              <a:rPr lang="es-ES" sz="12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•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E9592-F565-4699-8349-F6A16EBB4E1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4049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E9592-F565-4699-8349-F6A16EBB4E1D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2817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4" t="-3023" r="-3023" b="-2174"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3" name="Freeform 3"/>
          <p:cNvSpPr/>
          <p:nvPr/>
        </p:nvSpPr>
        <p:spPr>
          <a:xfrm>
            <a:off x="-4999931" y="-2917094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7"/>
                </a:lnTo>
                <a:lnTo>
                  <a:pt x="0" y="7433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92947" y="2399647"/>
            <a:ext cx="11502106" cy="671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1059" dirty="0">
                <a:solidFill>
                  <a:srgbClr val="2980B9"/>
                </a:solidFill>
                <a:latin typeface="Open Sans"/>
                <a:ea typeface="Open Sans"/>
                <a:cs typeface="Open Sans"/>
                <a:sym typeface="Open Sans"/>
              </a:rPr>
              <a:t>IMPACTO de la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92947" y="4440210"/>
            <a:ext cx="11502106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1059" dirty="0" err="1">
                <a:solidFill>
                  <a:srgbClr val="2980B9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3999" spc="1059" dirty="0">
                <a:solidFill>
                  <a:srgbClr val="2980B9"/>
                </a:solidFill>
                <a:latin typeface="Open Sans"/>
                <a:ea typeface="Open Sans"/>
                <a:cs typeface="Open Sans"/>
                <a:sym typeface="Open Sans"/>
              </a:rPr>
              <a:t> la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6723" y="3132110"/>
            <a:ext cx="17607827" cy="1101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4800" b="1" spc="1854" dirty="0">
                <a:solidFill>
                  <a:srgbClr val="185F8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MEDICINA y </a:t>
            </a:r>
            <a:r>
              <a:rPr lang="en-US" sz="4800" b="1" spc="1854" dirty="0" err="1">
                <a:solidFill>
                  <a:srgbClr val="185F8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</a:t>
            </a:r>
            <a:r>
              <a:rPr lang="en-US" sz="4800" b="1" spc="1854" dirty="0">
                <a:solidFill>
                  <a:srgbClr val="185F8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MEDIO AMBIENTE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42746" y="8652304"/>
            <a:ext cx="11502106" cy="1038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1" spc="150" dirty="0">
                <a:solidFill>
                  <a:schemeClr val="accent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Patricia C. Torrell</a:t>
            </a:r>
          </a:p>
          <a:p>
            <a:pPr algn="ctr">
              <a:lnSpc>
                <a:spcPts val="4200"/>
              </a:lnSpc>
            </a:pPr>
            <a:r>
              <a:rPr lang="en-US" sz="3000" i="1" spc="150" dirty="0">
                <a:solidFill>
                  <a:schemeClr val="accent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25/11/2025</a:t>
            </a:r>
          </a:p>
        </p:txBody>
      </p:sp>
      <p:sp>
        <p:nvSpPr>
          <p:cNvPr id="10" name="Freeform 10"/>
          <p:cNvSpPr/>
          <p:nvPr/>
        </p:nvSpPr>
        <p:spPr>
          <a:xfrm>
            <a:off x="-8078063" y="7690021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062855">
            <a:off x="12677595" y="-2688193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10" y="0"/>
                </a:lnTo>
                <a:lnTo>
                  <a:pt x="11220810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3" name="Imagen 12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7E2C1BA6-D540-1A1B-6976-BD47819E86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0"/>
          <a:stretch/>
        </p:blipFill>
        <p:spPr>
          <a:xfrm>
            <a:off x="14895052" y="6550400"/>
            <a:ext cx="2939499" cy="3429000"/>
          </a:xfrm>
          <a:prstGeom prst="rect">
            <a:avLst/>
          </a:prstGeom>
        </p:spPr>
      </p:pic>
      <p:pic>
        <p:nvPicPr>
          <p:cNvPr id="17" name="Imagen 16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55703410-036E-1FBB-B3DA-8C1748F3FC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0"/>
          <a:stretch/>
        </p:blipFill>
        <p:spPr>
          <a:xfrm flipH="1">
            <a:off x="226724" y="6789257"/>
            <a:ext cx="2939499" cy="3429000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EAD3C20D-189F-D997-6622-012EADCCD79D}"/>
              </a:ext>
            </a:extLst>
          </p:cNvPr>
          <p:cNvSpPr txBox="1"/>
          <p:nvPr/>
        </p:nvSpPr>
        <p:spPr>
          <a:xfrm>
            <a:off x="1066800" y="5264604"/>
            <a:ext cx="16306800" cy="1174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spc="1854" dirty="0">
                <a:solidFill>
                  <a:srgbClr val="185F8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MIGRAÑA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4" t="-3023" r="-3023" b="-2174"/>
            </a:stretch>
          </a:blipFill>
        </p:spPr>
      </p:sp>
      <p:sp>
        <p:nvSpPr>
          <p:cNvPr id="3" name="Freeform 3"/>
          <p:cNvSpPr/>
          <p:nvPr/>
        </p:nvSpPr>
        <p:spPr>
          <a:xfrm rot="-377623">
            <a:off x="3260688" y="-5422916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7"/>
                </a:lnTo>
                <a:lnTo>
                  <a:pt x="0" y="7433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907552">
            <a:off x="-7612713" y="2940863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907552">
            <a:off x="15696862" y="6570107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10" y="0"/>
                </a:lnTo>
                <a:lnTo>
                  <a:pt x="11220810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517963" y="781050"/>
            <a:ext cx="11252074" cy="84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399"/>
              </a:lnSpc>
              <a:spcBef>
                <a:spcPct val="0"/>
              </a:spcBef>
            </a:pPr>
            <a:r>
              <a:rPr lang="en-US" sz="3999" b="1" spc="1059" dirty="0">
                <a:solidFill>
                  <a:srgbClr val="2980B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37706" y="1838433"/>
            <a:ext cx="14293222" cy="500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  <a:spcBef>
                <a:spcPct val="0"/>
              </a:spcBef>
            </a:pPr>
            <a:r>
              <a:rPr lang="en-US" sz="3000" u="none" spc="150" dirty="0" err="1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Análisis</a:t>
            </a:r>
            <a:r>
              <a:rPr lang="en-US" sz="3000" u="none" spc="150" dirty="0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 </a:t>
            </a:r>
            <a:r>
              <a:rPr lang="en-US" sz="3000" u="none" spc="150" dirty="0" err="1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por</a:t>
            </a:r>
            <a:r>
              <a:rPr lang="en-US" sz="3000" u="none" spc="150" dirty="0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 </a:t>
            </a:r>
            <a:r>
              <a:rPr lang="en-US" sz="3000" u="none" spc="150" dirty="0" err="1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subgrupos</a:t>
            </a:r>
            <a:r>
              <a:rPr lang="en-US" sz="3000" u="none" spc="150" dirty="0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 (</a:t>
            </a:r>
            <a:r>
              <a:rPr lang="es-ES" sz="3000" u="none" spc="150" dirty="0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OR ajustados con SE robusto)</a:t>
            </a:r>
            <a:endParaRPr lang="en-US" sz="3000" u="none" spc="150" dirty="0">
              <a:solidFill>
                <a:srgbClr val="006081"/>
              </a:solidFill>
              <a:latin typeface="Arapey Bold"/>
              <a:ea typeface="Arapey Bold"/>
              <a:cs typeface="Arapey Bold"/>
              <a:sym typeface="Arapey Bold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F7930CF-CDEC-72FB-882D-97A730AD3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641042"/>
            <a:ext cx="8478433" cy="6582694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C8980153-DDA4-1623-E2F4-79E0A3CD56E5}"/>
              </a:ext>
            </a:extLst>
          </p:cNvPr>
          <p:cNvSpPr txBox="1"/>
          <p:nvPr/>
        </p:nvSpPr>
        <p:spPr>
          <a:xfrm>
            <a:off x="10764434" y="2603511"/>
            <a:ext cx="7268636" cy="7495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s-ES" sz="2800" b="1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Tratamiento</a:t>
            </a:r>
            <a:r>
              <a:rPr lang="es-ES" sz="28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: </a:t>
            </a:r>
          </a:p>
          <a:p>
            <a:pPr algn="just">
              <a:lnSpc>
                <a:spcPts val="4200"/>
              </a:lnSpc>
            </a:pPr>
            <a:r>
              <a:rPr lang="es-ES" sz="28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la medicación es un factor de riesgo de migraña.</a:t>
            </a:r>
          </a:p>
          <a:p>
            <a:pPr algn="just">
              <a:lnSpc>
                <a:spcPts val="4200"/>
              </a:lnSpc>
            </a:pPr>
            <a:r>
              <a:rPr lang="es-ES" sz="2800" b="1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Subtipo clínico</a:t>
            </a:r>
            <a:r>
              <a:rPr lang="es-ES" sz="28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:</a:t>
            </a:r>
          </a:p>
          <a:p>
            <a:pPr algn="just">
              <a:lnSpc>
                <a:spcPts val="4200"/>
              </a:lnSpc>
            </a:pPr>
            <a:r>
              <a:rPr lang="es-ES" sz="28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Sin efecto significativo, subtipo mixto muestra tendencia no confirmada como independiente.</a:t>
            </a:r>
          </a:p>
          <a:p>
            <a:pPr algn="just">
              <a:lnSpc>
                <a:spcPts val="4200"/>
              </a:lnSpc>
            </a:pPr>
            <a:r>
              <a:rPr lang="es-ES" sz="2800" b="1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Ambiente</a:t>
            </a:r>
            <a:r>
              <a:rPr lang="es-ES" sz="28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: </a:t>
            </a:r>
          </a:p>
          <a:p>
            <a:pPr algn="just">
              <a:lnSpc>
                <a:spcPts val="4200"/>
              </a:lnSpc>
            </a:pPr>
            <a:r>
              <a:rPr lang="es-ES" sz="28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A peor calidad del aire, mayor riesgo de migraña, pero sin significación estadística robusta.</a:t>
            </a:r>
          </a:p>
          <a:p>
            <a:pPr algn="just">
              <a:lnSpc>
                <a:spcPts val="4200"/>
              </a:lnSpc>
            </a:pPr>
            <a:r>
              <a:rPr lang="es-ES" sz="2800" b="1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Demografía</a:t>
            </a:r>
            <a:r>
              <a:rPr lang="es-ES" sz="28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: </a:t>
            </a:r>
          </a:p>
          <a:p>
            <a:pPr algn="just">
              <a:lnSpc>
                <a:spcPts val="4200"/>
              </a:lnSpc>
            </a:pPr>
            <a:r>
              <a:rPr lang="es-ES" sz="28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Mayor riesgo de migraña en hombres y en el grupo de 31–40 años, pero sin significación estadística robusta.</a:t>
            </a:r>
          </a:p>
        </p:txBody>
      </p:sp>
      <p:pic>
        <p:nvPicPr>
          <p:cNvPr id="17" name="Imagen 1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A46DF00-C2D0-C8A9-3ED7-591CD98215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0" y="0"/>
            <a:ext cx="1746250" cy="26193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4" t="-3023" r="-3023" b="-2174"/>
            </a:stretch>
          </a:blipFill>
        </p:spPr>
      </p:sp>
      <p:sp>
        <p:nvSpPr>
          <p:cNvPr id="3" name="Freeform 3"/>
          <p:cNvSpPr/>
          <p:nvPr/>
        </p:nvSpPr>
        <p:spPr>
          <a:xfrm rot="6279200">
            <a:off x="13202150" y="1426607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957893">
            <a:off x="-3452523" y="-3716893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957893">
            <a:off x="-5810755" y="7460455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7"/>
                </a:lnTo>
                <a:lnTo>
                  <a:pt x="0" y="7433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31393" y="6337072"/>
            <a:ext cx="5616482" cy="1577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No hay suficientes negativos en la mayoría de subgrupos para un </a:t>
            </a:r>
            <a:r>
              <a:rPr lang="es-E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fairness</a:t>
            </a: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 robusto</a:t>
            </a:r>
            <a:endParaRPr lang="en-US" sz="3000" i="1" spc="150" dirty="0">
              <a:solidFill>
                <a:srgbClr val="006081"/>
              </a:solidFill>
              <a:latin typeface="Arapey Italics"/>
              <a:ea typeface="Arapey Italics"/>
              <a:cs typeface="Arapey Italics"/>
              <a:sym typeface="Arapey Italics"/>
            </a:endParaRPr>
          </a:p>
        </p:txBody>
      </p:sp>
      <p:pic>
        <p:nvPicPr>
          <p:cNvPr id="11" name="Imagen 10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29F7A5A-8415-F1EC-5F44-AF94B485A6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0" y="0"/>
            <a:ext cx="1746250" cy="2619375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60CF764A-5F02-3809-CD37-6C1B5F7DFACC}"/>
              </a:ext>
            </a:extLst>
          </p:cNvPr>
          <p:cNvSpPr txBox="1"/>
          <p:nvPr/>
        </p:nvSpPr>
        <p:spPr>
          <a:xfrm>
            <a:off x="3517963" y="781050"/>
            <a:ext cx="11252074" cy="84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399"/>
              </a:lnSpc>
              <a:spcBef>
                <a:spcPct val="0"/>
              </a:spcBef>
            </a:pPr>
            <a:r>
              <a:rPr lang="en-US" sz="3999" b="1" spc="1059" dirty="0">
                <a:solidFill>
                  <a:srgbClr val="2980B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RESULTADOS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78B64FDB-E454-C7D0-33A0-BF00BA138646}"/>
              </a:ext>
            </a:extLst>
          </p:cNvPr>
          <p:cNvSpPr txBox="1"/>
          <p:nvPr/>
        </p:nvSpPr>
        <p:spPr>
          <a:xfrm>
            <a:off x="11054092" y="2255680"/>
            <a:ext cx="5486400" cy="500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  <a:spcBef>
                <a:spcPct val="0"/>
              </a:spcBef>
            </a:pPr>
            <a:r>
              <a:rPr lang="ca-ES" sz="3000" u="none" spc="150" dirty="0" err="1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Permutaciones</a:t>
            </a:r>
            <a:endParaRPr lang="en-US" sz="3000" u="none" spc="150" dirty="0">
              <a:solidFill>
                <a:srgbClr val="006081"/>
              </a:solidFill>
              <a:latin typeface="Arapey Bold"/>
              <a:ea typeface="Arapey Bold"/>
              <a:cs typeface="Arapey Bold"/>
              <a:sym typeface="Arapey Bold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0A4DA4C2-9EE3-752F-883D-7C81DF449F96}"/>
              </a:ext>
            </a:extLst>
          </p:cNvPr>
          <p:cNvSpPr txBox="1"/>
          <p:nvPr/>
        </p:nvSpPr>
        <p:spPr>
          <a:xfrm>
            <a:off x="3213187" y="2252962"/>
            <a:ext cx="4130802" cy="500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  <a:spcBef>
                <a:spcPct val="0"/>
              </a:spcBef>
            </a:pPr>
            <a:r>
              <a:rPr lang="en-US" sz="3000" u="none" spc="150" dirty="0" err="1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Equidad</a:t>
            </a:r>
            <a:r>
              <a:rPr lang="en-US" sz="3000" u="none" spc="150" dirty="0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 (fairness)</a:t>
            </a:r>
          </a:p>
        </p:txBody>
      </p:sp>
      <p:pic>
        <p:nvPicPr>
          <p:cNvPr id="16" name="Imagen 1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D368DED-D8EA-ABE5-B82B-58511B51DB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548" y="3397383"/>
            <a:ext cx="8229617" cy="640081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5B0C8E0-4B06-3D36-3139-A97E89A280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089" y="3934770"/>
            <a:ext cx="8453091" cy="11423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4" t="-3023" r="-3023" b="-2174"/>
            </a:stretch>
          </a:blipFill>
        </p:spPr>
      </p:sp>
      <p:sp>
        <p:nvSpPr>
          <p:cNvPr id="3" name="Freeform 3"/>
          <p:cNvSpPr/>
          <p:nvPr/>
        </p:nvSpPr>
        <p:spPr>
          <a:xfrm rot="2466898">
            <a:off x="-2543878" y="6999184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7"/>
                </a:lnTo>
                <a:lnTo>
                  <a:pt x="0" y="7433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72211" y="-5900051"/>
            <a:ext cx="13374178" cy="8860393"/>
          </a:xfrm>
          <a:custGeom>
            <a:avLst/>
            <a:gdLst/>
            <a:ahLst/>
            <a:cxnLst/>
            <a:rect l="l" t="t" r="r" b="b"/>
            <a:pathLst>
              <a:path w="13374178" h="8860393">
                <a:moveTo>
                  <a:pt x="0" y="0"/>
                </a:moveTo>
                <a:lnTo>
                  <a:pt x="13374178" y="0"/>
                </a:lnTo>
                <a:lnTo>
                  <a:pt x="13374178" y="8860393"/>
                </a:lnTo>
                <a:lnTo>
                  <a:pt x="0" y="88603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45506" y="3885534"/>
            <a:ext cx="13374178" cy="8860393"/>
          </a:xfrm>
          <a:custGeom>
            <a:avLst/>
            <a:gdLst/>
            <a:ahLst/>
            <a:cxnLst/>
            <a:rect l="l" t="t" r="r" b="b"/>
            <a:pathLst>
              <a:path w="13374178" h="8860393">
                <a:moveTo>
                  <a:pt x="0" y="0"/>
                </a:moveTo>
                <a:lnTo>
                  <a:pt x="13374178" y="0"/>
                </a:lnTo>
                <a:lnTo>
                  <a:pt x="13374178" y="8860393"/>
                </a:lnTo>
                <a:lnTo>
                  <a:pt x="0" y="88603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5E328A47-A747-A886-A079-A794757C9703}"/>
              </a:ext>
            </a:extLst>
          </p:cNvPr>
          <p:cNvSpPr txBox="1"/>
          <p:nvPr/>
        </p:nvSpPr>
        <p:spPr>
          <a:xfrm>
            <a:off x="3352800" y="7612893"/>
            <a:ext cx="12420600" cy="1038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Aft>
                <a:spcPts val="600"/>
              </a:spcAft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La continuidad del tratamiento protege, el aura aumenta el riesgo y el otoño es la estación más vulnerable</a:t>
            </a:r>
          </a:p>
        </p:txBody>
      </p:sp>
      <p:pic>
        <p:nvPicPr>
          <p:cNvPr id="11" name="Imagen 10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85A85EF-B536-DDD0-1FA1-1A19E53AD1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0" y="0"/>
            <a:ext cx="1746250" cy="2619375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8AC579FA-66D6-CED3-B928-A5C6D2F6E02E}"/>
              </a:ext>
            </a:extLst>
          </p:cNvPr>
          <p:cNvSpPr txBox="1"/>
          <p:nvPr/>
        </p:nvSpPr>
        <p:spPr>
          <a:xfrm>
            <a:off x="3517963" y="781050"/>
            <a:ext cx="11252074" cy="84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399"/>
              </a:lnSpc>
              <a:spcBef>
                <a:spcPct val="0"/>
              </a:spcBef>
            </a:pPr>
            <a:r>
              <a:rPr lang="en-US" sz="3999" b="1" spc="1059" dirty="0">
                <a:solidFill>
                  <a:srgbClr val="2980B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RESULTADOS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BC9B52FD-7071-C4CE-1358-E050A32996E3}"/>
              </a:ext>
            </a:extLst>
          </p:cNvPr>
          <p:cNvSpPr txBox="1"/>
          <p:nvPr/>
        </p:nvSpPr>
        <p:spPr>
          <a:xfrm>
            <a:off x="8413355" y="1838620"/>
            <a:ext cx="1284146" cy="500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  <a:spcBef>
                <a:spcPct val="0"/>
              </a:spcBef>
            </a:pPr>
            <a:r>
              <a:rPr lang="en-US" sz="3000" u="none" spc="150" dirty="0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PDP</a:t>
            </a:r>
          </a:p>
        </p:txBody>
      </p:sp>
      <p:pic>
        <p:nvPicPr>
          <p:cNvPr id="17" name="Imagen 1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BAFF5DF-B403-9E1F-8325-6A7FDBE99A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651" y="2842789"/>
            <a:ext cx="4995158" cy="3746368"/>
          </a:xfrm>
          <a:prstGeom prst="rect">
            <a:avLst/>
          </a:prstGeom>
        </p:spPr>
      </p:pic>
      <p:pic>
        <p:nvPicPr>
          <p:cNvPr id="19" name="Imagen 1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5EC0041-A74C-4E6D-0267-222A3F2ACC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172" y="2910025"/>
            <a:ext cx="4995158" cy="3746368"/>
          </a:xfrm>
          <a:prstGeom prst="rect">
            <a:avLst/>
          </a:prstGeom>
        </p:spPr>
      </p:pic>
      <p:pic>
        <p:nvPicPr>
          <p:cNvPr id="21" name="Imagen 20" descr="Gráfico&#10;&#10;Descripción generada automáticamente">
            <a:extLst>
              <a:ext uri="{FF2B5EF4-FFF2-40B4-BE49-F238E27FC236}">
                <a16:creationId xmlns:a16="http://schemas.microsoft.com/office/drawing/2014/main" id="{2FF82AC1-C2BC-C651-12FD-1B9172C33B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2" y="2750746"/>
            <a:ext cx="5178366" cy="38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6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4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4" t="-3023" r="-3023" b="-2174"/>
            </a:stretch>
          </a:blipFill>
        </p:spPr>
      </p:sp>
      <p:sp>
        <p:nvSpPr>
          <p:cNvPr id="3" name="Freeform 3"/>
          <p:cNvSpPr/>
          <p:nvPr/>
        </p:nvSpPr>
        <p:spPr>
          <a:xfrm rot="-4105661">
            <a:off x="-6200668" y="1426607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94325">
            <a:off x="10929031" y="6570107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03913" y="781050"/>
            <a:ext cx="14480174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399"/>
              </a:lnSpc>
              <a:spcBef>
                <a:spcPct val="0"/>
              </a:spcBef>
            </a:pPr>
            <a:r>
              <a:rPr lang="en-US" sz="3999" b="1" spc="1059" dirty="0">
                <a:solidFill>
                  <a:srgbClr val="2980B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20400" y="7256834"/>
            <a:ext cx="14554199" cy="2654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Una peor calidad del aire (mayor </a:t>
            </a:r>
            <a:r>
              <a:rPr lang="es-E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airq</a:t>
            </a: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) se le asocia un mayor riesgo de migraña. 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Interacciones no lineales pero relevantes en:</a:t>
            </a:r>
          </a:p>
          <a:p>
            <a:pPr algn="just">
              <a:lnSpc>
                <a:spcPts val="4200"/>
              </a:lnSpc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	estacionalidad (mayor riesgo en otoño/invierno),</a:t>
            </a:r>
          </a:p>
          <a:p>
            <a:pPr algn="just">
              <a:lnSpc>
                <a:spcPts val="4200"/>
              </a:lnSpc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	pacientes con aurea y</a:t>
            </a:r>
          </a:p>
          <a:p>
            <a:pPr algn="just">
              <a:lnSpc>
                <a:spcPts val="4200"/>
              </a:lnSpc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	tratamiento activo migraña.</a:t>
            </a:r>
          </a:p>
        </p:txBody>
      </p:sp>
      <p:pic>
        <p:nvPicPr>
          <p:cNvPr id="5" name="Imagen 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42F14EE-F3B4-EFC2-1425-6073446C9F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0" y="0"/>
            <a:ext cx="1746250" cy="2619375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7104BE5A-E5F4-ED32-538D-BF7B3D336616}"/>
              </a:ext>
            </a:extLst>
          </p:cNvPr>
          <p:cNvSpPr txBox="1"/>
          <p:nvPr/>
        </p:nvSpPr>
        <p:spPr>
          <a:xfrm>
            <a:off x="7924800" y="1838620"/>
            <a:ext cx="2188297" cy="500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  <a:spcBef>
                <a:spcPct val="0"/>
              </a:spcBef>
            </a:pPr>
            <a:r>
              <a:rPr lang="en-US" sz="3000" spc="150" dirty="0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ALE </a:t>
            </a:r>
            <a:r>
              <a:rPr lang="en-US" sz="3000" i="1" spc="150" dirty="0" err="1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airq</a:t>
            </a:r>
            <a:endParaRPr lang="en-US" sz="3000" i="1" u="none" spc="150" dirty="0">
              <a:solidFill>
                <a:srgbClr val="006081"/>
              </a:solidFill>
              <a:latin typeface="Arapey Bold"/>
              <a:ea typeface="Arapey Bold"/>
              <a:cs typeface="Arapey Bold"/>
              <a:sym typeface="Arapey Bold"/>
            </a:endParaRPr>
          </a:p>
        </p:txBody>
      </p:sp>
      <p:pic>
        <p:nvPicPr>
          <p:cNvPr id="13" name="Imagen 12" descr="Gráfico&#10;&#10;Descripción generada automáticamente">
            <a:extLst>
              <a:ext uri="{FF2B5EF4-FFF2-40B4-BE49-F238E27FC236}">
                <a16:creationId xmlns:a16="http://schemas.microsoft.com/office/drawing/2014/main" id="{94D677FB-17CB-90E8-9FB1-F770356271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719652"/>
            <a:ext cx="5398991" cy="4049243"/>
          </a:xfrm>
          <a:prstGeom prst="rect">
            <a:avLst/>
          </a:prstGeom>
        </p:spPr>
      </p:pic>
      <p:pic>
        <p:nvPicPr>
          <p:cNvPr id="15" name="Imagen 1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6D29F44-3CA3-BD51-2D2E-D33135BF52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255" y="2761720"/>
            <a:ext cx="5224490" cy="3918367"/>
          </a:xfrm>
          <a:prstGeom prst="rect">
            <a:avLst/>
          </a:prstGeom>
        </p:spPr>
      </p:pic>
      <p:pic>
        <p:nvPicPr>
          <p:cNvPr id="17" name="Imagen 1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63FE1E2-A72D-0BAE-AA6F-0B94F7721E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627" y="2740550"/>
            <a:ext cx="5224490" cy="39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5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4" t="-3023" r="-3023" b="-2174"/>
            </a:stretch>
          </a:blipFill>
        </p:spPr>
      </p:sp>
      <p:sp>
        <p:nvSpPr>
          <p:cNvPr id="3" name="Freeform 3"/>
          <p:cNvSpPr/>
          <p:nvPr/>
        </p:nvSpPr>
        <p:spPr>
          <a:xfrm rot="-377623">
            <a:off x="3260688" y="-5422916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7"/>
                </a:lnTo>
                <a:lnTo>
                  <a:pt x="0" y="7433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907552">
            <a:off x="-7612713" y="2940863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907552">
            <a:off x="15696862" y="6570107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10" y="0"/>
                </a:lnTo>
                <a:lnTo>
                  <a:pt x="11220810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7" name="Imagen 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572A7B3-5B6A-085F-C638-102632A6CC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0" y="0"/>
            <a:ext cx="1746250" cy="2619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4E00DA-CE58-6CD4-8F11-C98FE743947E}"/>
              </a:ext>
            </a:extLst>
          </p:cNvPr>
          <p:cNvSpPr txBox="1"/>
          <p:nvPr/>
        </p:nvSpPr>
        <p:spPr>
          <a:xfrm>
            <a:off x="1903913" y="781050"/>
            <a:ext cx="14480174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399"/>
              </a:lnSpc>
              <a:spcBef>
                <a:spcPct val="0"/>
              </a:spcBef>
            </a:pPr>
            <a:r>
              <a:rPr lang="en-US" sz="3999" b="1" spc="1059" dirty="0">
                <a:solidFill>
                  <a:srgbClr val="2980B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RESULTADOS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9D9C4716-AAB6-25C5-3C07-DCE30DF7BFF1}"/>
              </a:ext>
            </a:extLst>
          </p:cNvPr>
          <p:cNvSpPr txBox="1"/>
          <p:nvPr/>
        </p:nvSpPr>
        <p:spPr>
          <a:xfrm>
            <a:off x="7924800" y="1838620"/>
            <a:ext cx="2188297" cy="500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  <a:spcBef>
                <a:spcPct val="0"/>
              </a:spcBef>
            </a:pPr>
            <a:r>
              <a:rPr lang="en-US" sz="3000" spc="150" dirty="0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   ICE</a:t>
            </a:r>
            <a:endParaRPr lang="en-US" sz="3000" i="1" u="none" spc="150" dirty="0">
              <a:solidFill>
                <a:srgbClr val="006081"/>
              </a:solidFill>
              <a:latin typeface="Arapey Bold"/>
              <a:ea typeface="Arapey Bold"/>
              <a:cs typeface="Arapey Bold"/>
              <a:sym typeface="Arapey Bold"/>
            </a:endParaRPr>
          </a:p>
        </p:txBody>
      </p:sp>
      <p:pic>
        <p:nvPicPr>
          <p:cNvPr id="11" name="Imagen 10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C73F037E-22D8-BE9C-90AA-2FFD562924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12" y="2619375"/>
            <a:ext cx="5724489" cy="4293367"/>
          </a:xfrm>
          <a:prstGeom prst="rect">
            <a:avLst/>
          </a:prstGeom>
        </p:spPr>
      </p:pic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308CAF1C-FA85-FC5D-9D8F-F01BFDC2D88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358" y="2619374"/>
            <a:ext cx="5724489" cy="4293367"/>
          </a:xfrm>
          <a:prstGeom prst="rect">
            <a:avLst/>
          </a:prstGeom>
        </p:spPr>
      </p:pic>
      <p:pic>
        <p:nvPicPr>
          <p:cNvPr id="17" name="Imagen 16" descr="Gráfico&#10;&#10;Descripción generada automáticamente">
            <a:extLst>
              <a:ext uri="{FF2B5EF4-FFF2-40B4-BE49-F238E27FC236}">
                <a16:creationId xmlns:a16="http://schemas.microsoft.com/office/drawing/2014/main" id="{1FBA9FE2-3DBA-F0EB-9D26-E3385ECB455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678" y="2657474"/>
            <a:ext cx="5724490" cy="4293367"/>
          </a:xfrm>
          <a:prstGeom prst="rect">
            <a:avLst/>
          </a:prstGeom>
        </p:spPr>
      </p:pic>
      <p:sp>
        <p:nvSpPr>
          <p:cNvPr id="18" name="TextBox 8">
            <a:extLst>
              <a:ext uri="{FF2B5EF4-FFF2-40B4-BE49-F238E27FC236}">
                <a16:creationId xmlns:a16="http://schemas.microsoft.com/office/drawing/2014/main" id="{E0878E3D-76FB-5A9E-D9F1-7136E896F32E}"/>
              </a:ext>
            </a:extLst>
          </p:cNvPr>
          <p:cNvSpPr txBox="1"/>
          <p:nvPr/>
        </p:nvSpPr>
        <p:spPr>
          <a:xfrm>
            <a:off x="3200400" y="7834877"/>
            <a:ext cx="14554199" cy="1038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Heterogeneidad individual.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No hay un patrón universal, sino respuestas diferenciadas por paciente.</a:t>
            </a:r>
          </a:p>
        </p:txBody>
      </p:sp>
    </p:spTree>
    <p:extLst>
      <p:ext uri="{BB962C8B-B14F-4D97-AF65-F5344CB8AC3E}">
        <p14:creationId xmlns:p14="http://schemas.microsoft.com/office/powerpoint/2010/main" val="88732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4" t="-3023" r="-3023" b="-2174"/>
            </a:stretch>
          </a:blipFill>
        </p:spPr>
      </p:sp>
      <p:sp>
        <p:nvSpPr>
          <p:cNvPr id="3" name="Freeform 3"/>
          <p:cNvSpPr/>
          <p:nvPr/>
        </p:nvSpPr>
        <p:spPr>
          <a:xfrm rot="6279200">
            <a:off x="13202149" y="1426607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957893">
            <a:off x="-3452523" y="-3716893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957893">
            <a:off x="-5810755" y="7460455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7"/>
                </a:lnTo>
                <a:lnTo>
                  <a:pt x="0" y="7433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9" name="Imagen 8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6C197BF-1C28-5BEA-C410-5134B694CB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0" y="0"/>
            <a:ext cx="1746250" cy="2619375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1A018CCA-3118-ADEB-B9F7-F0BED345CBD4}"/>
              </a:ext>
            </a:extLst>
          </p:cNvPr>
          <p:cNvSpPr txBox="1"/>
          <p:nvPr/>
        </p:nvSpPr>
        <p:spPr>
          <a:xfrm>
            <a:off x="1903913" y="781050"/>
            <a:ext cx="14480174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399"/>
              </a:lnSpc>
              <a:spcBef>
                <a:spcPct val="0"/>
              </a:spcBef>
            </a:pPr>
            <a:r>
              <a:rPr lang="en-US" sz="3999" b="1" spc="1059" dirty="0">
                <a:solidFill>
                  <a:srgbClr val="2980B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094D8-F791-E012-9A7F-55C78A48D712}"/>
              </a:ext>
            </a:extLst>
          </p:cNvPr>
          <p:cNvSpPr txBox="1"/>
          <p:nvPr/>
        </p:nvSpPr>
        <p:spPr>
          <a:xfrm>
            <a:off x="6653950" y="1846523"/>
            <a:ext cx="4495800" cy="500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  <a:spcBef>
                <a:spcPct val="0"/>
              </a:spcBef>
            </a:pPr>
            <a:r>
              <a:rPr lang="en-US" sz="3000" spc="150" dirty="0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   </a:t>
            </a:r>
            <a:r>
              <a:rPr lang="en-US" sz="3000" spc="150" dirty="0" err="1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Índice</a:t>
            </a:r>
            <a:r>
              <a:rPr lang="en-US" sz="3000" spc="150" dirty="0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 de </a:t>
            </a:r>
            <a:r>
              <a:rPr lang="en-US" sz="3000" spc="150" dirty="0" err="1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sensibilidad</a:t>
            </a:r>
            <a:endParaRPr lang="en-US" sz="3000" spc="150" dirty="0">
              <a:solidFill>
                <a:srgbClr val="006081"/>
              </a:solidFill>
              <a:latin typeface="Arapey Bold"/>
              <a:ea typeface="Arapey Bold"/>
              <a:cs typeface="Arapey Bold"/>
              <a:sym typeface="Arapey Bold"/>
            </a:endParaRPr>
          </a:p>
        </p:txBody>
      </p:sp>
      <p:pic>
        <p:nvPicPr>
          <p:cNvPr id="18" name="Imagen 1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682B7CC-56F0-FE14-281A-A5307AC62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15" y="3054765"/>
            <a:ext cx="6400813" cy="4572009"/>
          </a:xfrm>
          <a:prstGeom prst="rect">
            <a:avLst/>
          </a:prstGeom>
        </p:spPr>
      </p:pic>
      <p:pic>
        <p:nvPicPr>
          <p:cNvPr id="20" name="Imagen 19" descr="Gráfico&#10;&#10;Descripción generada automáticamente">
            <a:extLst>
              <a:ext uri="{FF2B5EF4-FFF2-40B4-BE49-F238E27FC236}">
                <a16:creationId xmlns:a16="http://schemas.microsoft.com/office/drawing/2014/main" id="{9605AC0A-798A-89D4-34BD-76281C6611A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98" y="3054765"/>
            <a:ext cx="6442587" cy="4831940"/>
          </a:xfrm>
          <a:prstGeom prst="rect">
            <a:avLst/>
          </a:prstGeom>
        </p:spPr>
      </p:pic>
      <p:sp>
        <p:nvSpPr>
          <p:cNvPr id="21" name="TextBox 8">
            <a:extLst>
              <a:ext uri="{FF2B5EF4-FFF2-40B4-BE49-F238E27FC236}">
                <a16:creationId xmlns:a16="http://schemas.microsoft.com/office/drawing/2014/main" id="{288132EF-1FD8-EA39-E0F1-6195B612947C}"/>
              </a:ext>
            </a:extLst>
          </p:cNvPr>
          <p:cNvSpPr txBox="1"/>
          <p:nvPr/>
        </p:nvSpPr>
        <p:spPr>
          <a:xfrm>
            <a:off x="2558579" y="8021315"/>
            <a:ext cx="14529369" cy="1577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La respuesta al tratamiento es individual y multifactorial.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Pacientes con alta sensibilidad al aire o al tratamiento necesitaran ajustes personalizados.</a:t>
            </a:r>
          </a:p>
        </p:txBody>
      </p:sp>
    </p:spTree>
    <p:extLst>
      <p:ext uri="{BB962C8B-B14F-4D97-AF65-F5344CB8AC3E}">
        <p14:creationId xmlns:p14="http://schemas.microsoft.com/office/powerpoint/2010/main" val="343480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4" t="-3023" r="-3023" b="-217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999931" y="-2917094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7"/>
                </a:lnTo>
                <a:lnTo>
                  <a:pt x="0" y="7433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078063" y="7690021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062855">
            <a:off x="12677595" y="-2688193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10" y="0"/>
                </a:lnTo>
                <a:lnTo>
                  <a:pt x="11220810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4" name="Imagen 3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F8146A84-DD84-1F4E-6BCF-D2CA74D6AB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6" y="0"/>
            <a:ext cx="1746250" cy="2619375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939B952F-4ECE-8515-254A-EC9B4F92F406}"/>
              </a:ext>
            </a:extLst>
          </p:cNvPr>
          <p:cNvSpPr txBox="1"/>
          <p:nvPr/>
        </p:nvSpPr>
        <p:spPr>
          <a:xfrm>
            <a:off x="1903913" y="781050"/>
            <a:ext cx="14480174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399"/>
              </a:lnSpc>
              <a:spcBef>
                <a:spcPct val="0"/>
              </a:spcBef>
            </a:pPr>
            <a:r>
              <a:rPr lang="en-US" sz="3999" b="1" spc="1059" dirty="0">
                <a:solidFill>
                  <a:srgbClr val="2980B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RESULTADOS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70375C8-5EF5-86A1-F39C-2CBBA76B61A7}"/>
              </a:ext>
            </a:extLst>
          </p:cNvPr>
          <p:cNvSpPr txBox="1"/>
          <p:nvPr/>
        </p:nvSpPr>
        <p:spPr>
          <a:xfrm>
            <a:off x="7620000" y="1846523"/>
            <a:ext cx="3529750" cy="500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  <a:spcBef>
                <a:spcPct val="0"/>
              </a:spcBef>
            </a:pPr>
            <a:r>
              <a:rPr lang="en-US" sz="3000" spc="150" dirty="0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   SHAP</a:t>
            </a:r>
          </a:p>
        </p:txBody>
      </p:sp>
      <p:pic>
        <p:nvPicPr>
          <p:cNvPr id="10" name="Imagen 9" descr="Tabla&#10;&#10;Descripción generada automáticamente">
            <a:extLst>
              <a:ext uri="{FF2B5EF4-FFF2-40B4-BE49-F238E27FC236}">
                <a16:creationId xmlns:a16="http://schemas.microsoft.com/office/drawing/2014/main" id="{76D52EB5-31DF-8963-0D50-3FD8CBB390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45" y="1846523"/>
            <a:ext cx="6428331" cy="7633643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E8760251-7E74-C90F-54AF-84A0E2567C4B}"/>
              </a:ext>
            </a:extLst>
          </p:cNvPr>
          <p:cNvSpPr txBox="1"/>
          <p:nvPr/>
        </p:nvSpPr>
        <p:spPr>
          <a:xfrm>
            <a:off x="1660425" y="2853214"/>
            <a:ext cx="7450330" cy="4808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El control clínico es el principal determinante del riesgo: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Número de visitas, 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historial de ataques y 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medicación activa.</a:t>
            </a:r>
          </a:p>
          <a:p>
            <a:pPr algn="just">
              <a:lnSpc>
                <a:spcPts val="4200"/>
              </a:lnSpc>
            </a:pPr>
            <a:endParaRPr lang="es-ES" sz="3000" i="1" spc="150" dirty="0">
              <a:solidFill>
                <a:srgbClr val="006081"/>
              </a:solidFill>
              <a:latin typeface="Arapey Italics"/>
              <a:ea typeface="Arapey Italics"/>
              <a:cs typeface="Arapey Italics"/>
              <a:sym typeface="Arapey Italics"/>
            </a:endParaRPr>
          </a:p>
          <a:p>
            <a:pPr algn="just">
              <a:lnSpc>
                <a:spcPts val="4200"/>
              </a:lnSpc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Edad, tipo de migraña y factores ambientales/estacionales influyen, pero como moduladores secundarios.</a:t>
            </a:r>
          </a:p>
        </p:txBody>
      </p:sp>
    </p:spTree>
    <p:extLst>
      <p:ext uri="{BB962C8B-B14F-4D97-AF65-F5344CB8AC3E}">
        <p14:creationId xmlns:p14="http://schemas.microsoft.com/office/powerpoint/2010/main" val="425487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4" t="-3023" r="-3023" b="-2174"/>
            </a:stretch>
          </a:blipFill>
        </p:spPr>
      </p:sp>
      <p:sp>
        <p:nvSpPr>
          <p:cNvPr id="3" name="Freeform 3"/>
          <p:cNvSpPr/>
          <p:nvPr/>
        </p:nvSpPr>
        <p:spPr>
          <a:xfrm rot="-4105661">
            <a:off x="-6200668" y="1426607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94325">
            <a:off x="10929031" y="6570107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17963" y="781050"/>
            <a:ext cx="11252074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399"/>
              </a:lnSpc>
              <a:spcBef>
                <a:spcPct val="0"/>
              </a:spcBef>
            </a:pPr>
            <a:r>
              <a:rPr lang="en-US" sz="3999" b="1" spc="1059" dirty="0">
                <a:solidFill>
                  <a:srgbClr val="2980B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66236" y="2225422"/>
            <a:ext cx="14173199" cy="7501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s-ES" sz="3000" b="1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¿La medicación reduce la probabilidad de tener migraña?</a:t>
            </a:r>
          </a:p>
          <a:p>
            <a:pPr algn="just">
              <a:lnSpc>
                <a:spcPts val="4200"/>
              </a:lnSpc>
            </a:pPr>
            <a:r>
              <a:rPr lang="es-ES" sz="3000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La medicación continua reduce significativamente el riesgo de migraña</a:t>
            </a:r>
            <a:r>
              <a:rPr lang="es-ES" sz="3000" b="1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.</a:t>
            </a:r>
          </a:p>
          <a:p>
            <a:pPr algn="just">
              <a:lnSpc>
                <a:spcPts val="4200"/>
              </a:lnSpc>
            </a:pPr>
            <a:endParaRPr lang="es-ES" sz="3000" b="1" i="1" spc="150" dirty="0">
              <a:solidFill>
                <a:srgbClr val="006081"/>
              </a:solidFill>
              <a:latin typeface="Arapey Italics"/>
              <a:ea typeface="Arapey Italics"/>
              <a:cs typeface="Arapey Italics"/>
              <a:sym typeface="Arapey Italics"/>
            </a:endParaRPr>
          </a:p>
          <a:p>
            <a:pPr algn="just">
              <a:lnSpc>
                <a:spcPts val="4200"/>
              </a:lnSpc>
            </a:pPr>
            <a:r>
              <a:rPr lang="es-ES" sz="3000" b="1" i="1" spc="150" dirty="0">
                <a:solidFill>
                  <a:srgbClr val="006081"/>
                </a:solidFill>
                <a:latin typeface="Arapey Italics"/>
                <a:sym typeface="Arapey Italics"/>
              </a:rPr>
              <a:t>¿El tipo de migraña influye en la aparición de ataques?</a:t>
            </a:r>
          </a:p>
          <a:p>
            <a:pPr algn="just">
              <a:lnSpc>
                <a:spcPts val="4200"/>
              </a:lnSpc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El tipo de migraña (aura /no aura /mixto) no influye de manera estadísticamente significativa en la aparición de ataques.</a:t>
            </a:r>
          </a:p>
          <a:p>
            <a:pPr algn="just">
              <a:lnSpc>
                <a:spcPts val="4200"/>
              </a:lnSpc>
            </a:pPr>
            <a:endParaRPr lang="es-ES" sz="3000" i="1" spc="150" dirty="0">
              <a:solidFill>
                <a:srgbClr val="006081"/>
              </a:solidFill>
              <a:latin typeface="Arapey Italics"/>
              <a:ea typeface="Arapey Italics"/>
              <a:cs typeface="Arapey Italics"/>
              <a:sym typeface="Arapey Italics"/>
            </a:endParaRPr>
          </a:p>
          <a:p>
            <a:pPr algn="just">
              <a:lnSpc>
                <a:spcPts val="4200"/>
              </a:lnSpc>
            </a:pPr>
            <a:r>
              <a:rPr lang="es-ES" sz="3000" b="1" i="1" spc="150" dirty="0">
                <a:solidFill>
                  <a:srgbClr val="006081"/>
                </a:solidFill>
                <a:latin typeface="Arapey Italics"/>
                <a:sym typeface="Arapey Italics"/>
              </a:rPr>
              <a:t>¿La calidad del aire se asocia con mayor riesgo de ataque de migraña?</a:t>
            </a:r>
          </a:p>
          <a:p>
            <a:pPr algn="just">
              <a:lnSpc>
                <a:spcPts val="4200"/>
              </a:lnSpc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Una peor calidad del aire muestra tendencia a mayor riesgo, aunque sin evidencia concluyente.</a:t>
            </a:r>
          </a:p>
          <a:p>
            <a:pPr algn="just">
              <a:lnSpc>
                <a:spcPts val="4200"/>
              </a:lnSpc>
            </a:pPr>
            <a:endParaRPr lang="es-ES" sz="3000" i="1" spc="150" dirty="0">
              <a:solidFill>
                <a:srgbClr val="006081"/>
              </a:solidFill>
              <a:latin typeface="Arapey Italics"/>
              <a:ea typeface="Arapey Italics"/>
              <a:cs typeface="Arapey Italics"/>
              <a:sym typeface="Arapey Italics"/>
            </a:endParaRPr>
          </a:p>
          <a:p>
            <a:pPr algn="just">
              <a:lnSpc>
                <a:spcPts val="4200"/>
              </a:lnSpc>
            </a:pPr>
            <a:r>
              <a:rPr lang="es-ES" sz="3000" b="1" i="1" spc="150" dirty="0">
                <a:solidFill>
                  <a:srgbClr val="006081"/>
                </a:solidFill>
                <a:latin typeface="Arapey Italics"/>
                <a:sym typeface="Arapey Italics"/>
              </a:rPr>
              <a:t>¿La edad y el sexo modifican la probabilidad de ataque?</a:t>
            </a:r>
          </a:p>
          <a:p>
            <a:pPr algn="just">
              <a:lnSpc>
                <a:spcPts val="4200"/>
              </a:lnSpc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Edad y sexo presentan tendencias de riesgo, pero no alcanzan significación estadística robusta.</a:t>
            </a:r>
          </a:p>
        </p:txBody>
      </p:sp>
    </p:spTree>
    <p:extLst>
      <p:ext uri="{BB962C8B-B14F-4D97-AF65-F5344CB8AC3E}">
        <p14:creationId xmlns:p14="http://schemas.microsoft.com/office/powerpoint/2010/main" val="3789006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4" t="-3023" r="-3023" b="-2174"/>
            </a:stretch>
          </a:blipFill>
        </p:spPr>
      </p:sp>
      <p:sp>
        <p:nvSpPr>
          <p:cNvPr id="3" name="Freeform 3"/>
          <p:cNvSpPr/>
          <p:nvPr/>
        </p:nvSpPr>
        <p:spPr>
          <a:xfrm rot="3194676">
            <a:off x="-2543878" y="6999184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7"/>
                </a:lnTo>
                <a:lnTo>
                  <a:pt x="0" y="7433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72211" y="-5900051"/>
            <a:ext cx="13374178" cy="8860393"/>
          </a:xfrm>
          <a:custGeom>
            <a:avLst/>
            <a:gdLst/>
            <a:ahLst/>
            <a:cxnLst/>
            <a:rect l="l" t="t" r="r" b="b"/>
            <a:pathLst>
              <a:path w="13374178" h="8860393">
                <a:moveTo>
                  <a:pt x="0" y="0"/>
                </a:moveTo>
                <a:lnTo>
                  <a:pt x="13374178" y="0"/>
                </a:lnTo>
                <a:lnTo>
                  <a:pt x="13374178" y="8860393"/>
                </a:lnTo>
                <a:lnTo>
                  <a:pt x="0" y="8860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45506" y="3885534"/>
            <a:ext cx="13374178" cy="8860393"/>
          </a:xfrm>
          <a:custGeom>
            <a:avLst/>
            <a:gdLst/>
            <a:ahLst/>
            <a:cxnLst/>
            <a:rect l="l" t="t" r="r" b="b"/>
            <a:pathLst>
              <a:path w="13374178" h="8860393">
                <a:moveTo>
                  <a:pt x="0" y="0"/>
                </a:moveTo>
                <a:lnTo>
                  <a:pt x="13374178" y="0"/>
                </a:lnTo>
                <a:lnTo>
                  <a:pt x="13374178" y="8860393"/>
                </a:lnTo>
                <a:lnTo>
                  <a:pt x="0" y="8860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DC2DFC02-2314-B882-BD32-FC099FF9B715}"/>
              </a:ext>
            </a:extLst>
          </p:cNvPr>
          <p:cNvSpPr txBox="1"/>
          <p:nvPr/>
        </p:nvSpPr>
        <p:spPr>
          <a:xfrm>
            <a:off x="3517963" y="781050"/>
            <a:ext cx="11252074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399"/>
              </a:lnSpc>
              <a:spcBef>
                <a:spcPct val="0"/>
              </a:spcBef>
            </a:pPr>
            <a:r>
              <a:rPr lang="en-US" sz="3999" b="1" spc="1059" dirty="0">
                <a:solidFill>
                  <a:srgbClr val="2980B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CONCLUSIONES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6E375BB2-29B0-A9D1-7C3C-6B8891D27D8F}"/>
              </a:ext>
            </a:extLst>
          </p:cNvPr>
          <p:cNvSpPr txBox="1"/>
          <p:nvPr/>
        </p:nvSpPr>
        <p:spPr>
          <a:xfrm>
            <a:off x="3352800" y="2275788"/>
            <a:ext cx="1240380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s-ES" sz="3600" b="1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¿Se puede predecir la aparición de un ataque de migraña?</a:t>
            </a:r>
            <a:endParaRPr lang="en-US" sz="3600" i="1" spc="150" dirty="0">
              <a:solidFill>
                <a:srgbClr val="006081"/>
              </a:solidFill>
              <a:latin typeface="Arapey Italics"/>
              <a:ea typeface="Arapey Italics"/>
              <a:cs typeface="Arapey Italics"/>
              <a:sym typeface="Arapey Itali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ADA4A5A-0BDC-9318-15F8-9FDA1881BD86}"/>
              </a:ext>
            </a:extLst>
          </p:cNvPr>
          <p:cNvSpPr txBox="1"/>
          <p:nvPr/>
        </p:nvSpPr>
        <p:spPr>
          <a:xfrm>
            <a:off x="2468100" y="3366225"/>
            <a:ext cx="14173199" cy="500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Sí se puede predecir, pero de forma limitada y dependiente del contexto individual.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EF4A5-9E85-13C1-C4E1-C1DB263BB007}"/>
              </a:ext>
            </a:extLst>
          </p:cNvPr>
          <p:cNvSpPr txBox="1"/>
          <p:nvPr/>
        </p:nvSpPr>
        <p:spPr>
          <a:xfrm>
            <a:off x="2468099" y="5090185"/>
            <a:ext cx="14173199" cy="3731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Líneas futuras: 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Ampliar la cohorte con más pacientes varones y casos sin ataque.  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Incorporar sensores ambientales en tiempo real y registros subjetivos de estilo  de vida.  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Explorar arquitecturas de modelado secuencial (como RNN o Transformers).  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Validar prospectivamente el modelo en entornos clínicos reales como apoyo a la decisión terapéutica.</a:t>
            </a:r>
          </a:p>
        </p:txBody>
      </p:sp>
    </p:spTree>
    <p:extLst>
      <p:ext uri="{BB962C8B-B14F-4D97-AF65-F5344CB8AC3E}">
        <p14:creationId xmlns:p14="http://schemas.microsoft.com/office/powerpoint/2010/main" val="389536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4" t="-3023" r="-3023" b="-2174"/>
            </a:stretch>
          </a:blipFill>
        </p:spPr>
      </p:sp>
      <p:sp>
        <p:nvSpPr>
          <p:cNvPr id="3" name="Freeform 3"/>
          <p:cNvSpPr/>
          <p:nvPr/>
        </p:nvSpPr>
        <p:spPr>
          <a:xfrm rot="-377623">
            <a:off x="3260688" y="-5422916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7"/>
                </a:lnTo>
                <a:lnTo>
                  <a:pt x="0" y="7433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907552">
            <a:off x="-7612713" y="2940863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907552">
            <a:off x="15696862" y="6570107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10" y="0"/>
                </a:lnTo>
                <a:lnTo>
                  <a:pt x="11220810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6CC60A7-B6D9-1255-0311-BD9E1808B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685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52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4" t="-3023" r="-3023" b="-2174"/>
            </a:stretch>
          </a:blipFill>
        </p:spPr>
      </p:sp>
      <p:sp>
        <p:nvSpPr>
          <p:cNvPr id="3" name="Freeform 3"/>
          <p:cNvSpPr/>
          <p:nvPr/>
        </p:nvSpPr>
        <p:spPr>
          <a:xfrm rot="2466898">
            <a:off x="-2543878" y="6999184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7"/>
                </a:lnTo>
                <a:lnTo>
                  <a:pt x="0" y="7433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72211" y="-5900051"/>
            <a:ext cx="13374178" cy="8860393"/>
          </a:xfrm>
          <a:custGeom>
            <a:avLst/>
            <a:gdLst/>
            <a:ahLst/>
            <a:cxnLst/>
            <a:rect l="l" t="t" r="r" b="b"/>
            <a:pathLst>
              <a:path w="13374178" h="8860393">
                <a:moveTo>
                  <a:pt x="0" y="0"/>
                </a:moveTo>
                <a:lnTo>
                  <a:pt x="13374178" y="0"/>
                </a:lnTo>
                <a:lnTo>
                  <a:pt x="13374178" y="8860393"/>
                </a:lnTo>
                <a:lnTo>
                  <a:pt x="0" y="8860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45506" y="3885534"/>
            <a:ext cx="13374178" cy="8860393"/>
          </a:xfrm>
          <a:custGeom>
            <a:avLst/>
            <a:gdLst/>
            <a:ahLst/>
            <a:cxnLst/>
            <a:rect l="l" t="t" r="r" b="b"/>
            <a:pathLst>
              <a:path w="13374178" h="8860393">
                <a:moveTo>
                  <a:pt x="0" y="0"/>
                </a:moveTo>
                <a:lnTo>
                  <a:pt x="13374178" y="0"/>
                </a:lnTo>
                <a:lnTo>
                  <a:pt x="13374178" y="8860393"/>
                </a:lnTo>
                <a:lnTo>
                  <a:pt x="0" y="8860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5766" y="923925"/>
            <a:ext cx="1411974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 spc="1325" dirty="0">
                <a:solidFill>
                  <a:srgbClr val="185F8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</a:t>
            </a:r>
            <a:r>
              <a:rPr lang="en-US" sz="5000" b="1" spc="1325" dirty="0" err="1">
                <a:solidFill>
                  <a:srgbClr val="185F8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Qué</a:t>
            </a:r>
            <a:r>
              <a:rPr lang="en-US" sz="5000" b="1" spc="1325" dirty="0">
                <a:solidFill>
                  <a:srgbClr val="185F8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es la </a:t>
            </a:r>
            <a:r>
              <a:rPr lang="en-US" sz="5000" b="1" spc="1325" dirty="0" err="1">
                <a:solidFill>
                  <a:srgbClr val="185F8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migraña</a:t>
            </a:r>
            <a:r>
              <a:rPr lang="en-US" sz="5000" b="1" spc="1325" dirty="0">
                <a:solidFill>
                  <a:srgbClr val="185F8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?</a:t>
            </a:r>
          </a:p>
        </p:txBody>
      </p:sp>
      <p:pic>
        <p:nvPicPr>
          <p:cNvPr id="6" name="Imagen 5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942F4843-07F2-6A79-3B43-B8AB66B32D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08" y="4457700"/>
            <a:ext cx="4067813" cy="610172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5E328A47-A747-A886-A079-A794757C9703}"/>
              </a:ext>
            </a:extLst>
          </p:cNvPr>
          <p:cNvSpPr txBox="1"/>
          <p:nvPr/>
        </p:nvSpPr>
        <p:spPr>
          <a:xfrm>
            <a:off x="5020312" y="2455413"/>
            <a:ext cx="12238988" cy="3500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Trastorno neurológico crónico de origen genético y ambiental.</a:t>
            </a:r>
          </a:p>
          <a:p>
            <a:pPr marL="457200" indent="-457200" algn="just">
              <a:lnSpc>
                <a:spcPts val="4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Episodios recurrentes de dolor de cabeza moderado a grave.</a:t>
            </a:r>
          </a:p>
          <a:p>
            <a:pPr marL="457200" indent="-457200" algn="just">
              <a:lnSpc>
                <a:spcPts val="4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Se acompaña de: náuseas, vómitos, fotofobia y fonofobia. </a:t>
            </a:r>
          </a:p>
          <a:p>
            <a:pPr marL="457200" indent="-457200" algn="just">
              <a:lnSpc>
                <a:spcPts val="4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Del 20–30% de los casos se presenta con aura. </a:t>
            </a:r>
          </a:p>
          <a:p>
            <a:pPr marL="457200" indent="-457200" algn="just">
              <a:lnSpc>
                <a:spcPts val="4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Desencadenantes: estrés, cambios hormonales, alteraciones del sueño y variaciones climáticas.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554DDB-13E1-5007-7C1A-7F0DC47525C3}"/>
              </a:ext>
            </a:extLst>
          </p:cNvPr>
          <p:cNvSpPr txBox="1"/>
          <p:nvPr/>
        </p:nvSpPr>
        <p:spPr>
          <a:xfrm>
            <a:off x="4056691" y="6623693"/>
            <a:ext cx="14140083" cy="1577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s-ES" sz="3000" b="1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Una de las principales causas de discapacidad neurológica a nivel mundial (OMS).</a:t>
            </a:r>
          </a:p>
          <a:p>
            <a:pPr algn="just">
              <a:lnSpc>
                <a:spcPts val="4200"/>
              </a:lnSpc>
            </a:pPr>
            <a:endParaRPr lang="es-ES" sz="3000" b="1" i="1" spc="150" dirty="0">
              <a:solidFill>
                <a:srgbClr val="006081"/>
              </a:solidFill>
              <a:latin typeface="Arapey Italics"/>
              <a:ea typeface="Arapey Italics"/>
              <a:cs typeface="Arapey Italics"/>
              <a:sym typeface="Arapey Italics"/>
            </a:endParaRPr>
          </a:p>
          <a:p>
            <a:pPr algn="just">
              <a:lnSpc>
                <a:spcPts val="4200"/>
              </a:lnSpc>
            </a:pPr>
            <a:r>
              <a:rPr lang="es-ES" sz="3000" b="1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Considerada la 3ª enfermedad neurológica más frecuente en el mundo.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4" t="-3023" r="-3023" b="-2174"/>
            </a:stretch>
          </a:blipFill>
        </p:spPr>
      </p:sp>
      <p:sp>
        <p:nvSpPr>
          <p:cNvPr id="3" name="Freeform 3"/>
          <p:cNvSpPr/>
          <p:nvPr/>
        </p:nvSpPr>
        <p:spPr>
          <a:xfrm rot="-377623">
            <a:off x="3260688" y="-5422916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7"/>
                </a:lnTo>
                <a:lnTo>
                  <a:pt x="0" y="7433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907552">
            <a:off x="-7612713" y="2940863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907552">
            <a:off x="15696862" y="6570107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10" y="0"/>
                </a:lnTo>
                <a:lnTo>
                  <a:pt x="11220810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2" name="Imagen 21" descr="Dibujo de mujer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294E8933-DEB5-D3C5-66FD-A09DAF9DE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6"/>
          <a:stretch/>
        </p:blipFill>
        <p:spPr>
          <a:xfrm>
            <a:off x="5486400" y="0"/>
            <a:ext cx="731881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17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23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4" t="-3023" r="-3023" b="-2174"/>
            </a:stretch>
          </a:blipFill>
        </p:spPr>
      </p:sp>
      <p:sp>
        <p:nvSpPr>
          <p:cNvPr id="3" name="Freeform 3"/>
          <p:cNvSpPr/>
          <p:nvPr/>
        </p:nvSpPr>
        <p:spPr>
          <a:xfrm rot="-4105661">
            <a:off x="-6200668" y="1426607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94325">
            <a:off x="10929031" y="6570107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03913" y="781050"/>
            <a:ext cx="14480174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399"/>
              </a:lnSpc>
              <a:spcBef>
                <a:spcPct val="0"/>
              </a:spcBef>
            </a:pPr>
            <a:r>
              <a:rPr lang="en-US" sz="3999" b="1" u="none" spc="1059" dirty="0">
                <a:solidFill>
                  <a:srgbClr val="2980B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95600" y="5282094"/>
            <a:ext cx="14554199" cy="3731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s-ES" sz="3000" b="1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Pregunta principal: </a:t>
            </a: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¿Se puede predecir la aparición de un ataque de migraña?</a:t>
            </a:r>
          </a:p>
          <a:p>
            <a:pPr algn="just">
              <a:lnSpc>
                <a:spcPts val="4200"/>
              </a:lnSpc>
            </a:pPr>
            <a:endParaRPr lang="es-ES" sz="3000" i="1" spc="150" dirty="0">
              <a:solidFill>
                <a:srgbClr val="006081"/>
              </a:solidFill>
              <a:latin typeface="Arapey Italics"/>
              <a:ea typeface="Arapey Italics"/>
              <a:cs typeface="Arapey Italics"/>
              <a:sym typeface="Arapey Italics"/>
            </a:endParaRPr>
          </a:p>
          <a:p>
            <a:pPr algn="just">
              <a:lnSpc>
                <a:spcPts val="4200"/>
              </a:lnSpc>
            </a:pPr>
            <a:r>
              <a:rPr lang="es-ES" sz="3000" b="1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Preguntas secundarias:</a:t>
            </a:r>
          </a:p>
          <a:p>
            <a:pPr algn="just">
              <a:lnSpc>
                <a:spcPts val="4200"/>
              </a:lnSpc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- Tratamiento: ¿La medicación reduce la probabilidad de tener migraña?</a:t>
            </a:r>
          </a:p>
          <a:p>
            <a:pPr algn="just">
              <a:lnSpc>
                <a:spcPts val="4200"/>
              </a:lnSpc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- Subtipo clínico: ¿El tipo de migraña influye en la aparición de ataques?</a:t>
            </a:r>
          </a:p>
          <a:p>
            <a:pPr algn="just">
              <a:lnSpc>
                <a:spcPts val="4200"/>
              </a:lnSpc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- Ambiente: ¿La calidad del aire se asocia con mayor riesgo de ataque de migraña?</a:t>
            </a:r>
          </a:p>
          <a:p>
            <a:pPr algn="just">
              <a:lnSpc>
                <a:spcPts val="4200"/>
              </a:lnSpc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- Factores demográficos: ¿La edad y el sexo modifican la probabilidad de ataque?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62200" y="1999381"/>
            <a:ext cx="14293222" cy="265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ctr">
              <a:lnSpc>
                <a:spcPts val="4200"/>
              </a:lnSpc>
            </a:pPr>
            <a:r>
              <a:rPr lang="es-ES" sz="3600" u="none" spc="150" dirty="0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Medicine and </a:t>
            </a:r>
            <a:r>
              <a:rPr lang="es-ES" sz="3600" u="none" spc="150" dirty="0" err="1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Environment</a:t>
            </a:r>
            <a:r>
              <a:rPr lang="es-ES" sz="3600" u="none" spc="150" dirty="0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 </a:t>
            </a:r>
            <a:r>
              <a:rPr lang="es-ES" sz="3600" u="none" spc="150" dirty="0" err="1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Impact</a:t>
            </a:r>
            <a:r>
              <a:rPr lang="es-ES" sz="3600" u="none" spc="150" dirty="0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 </a:t>
            </a:r>
            <a:r>
              <a:rPr lang="es-ES" sz="3600" u="none" spc="150" dirty="0" err="1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on</a:t>
            </a:r>
            <a:r>
              <a:rPr lang="es-ES" sz="3600" u="none" spc="150" dirty="0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 </a:t>
            </a:r>
            <a:r>
              <a:rPr lang="es-ES" sz="3600" u="none" spc="150" dirty="0" err="1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Migraine</a:t>
            </a:r>
            <a:r>
              <a:rPr lang="es-ES" sz="3600" u="none" spc="150" dirty="0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 (</a:t>
            </a:r>
            <a:r>
              <a:rPr lang="es-ES" sz="3600" u="none" spc="150" dirty="0" err="1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Kaggle</a:t>
            </a:r>
            <a:r>
              <a:rPr lang="es-ES" sz="3600" u="none" spc="150" dirty="0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)</a:t>
            </a:r>
            <a:endParaRPr lang="es-ES" sz="3600" i="1" spc="150" dirty="0">
              <a:solidFill>
                <a:srgbClr val="006081"/>
              </a:solidFill>
              <a:latin typeface="Arapey Italics"/>
              <a:ea typeface="Arapey Italics"/>
              <a:cs typeface="Arapey Italics"/>
              <a:sym typeface="Arapey Italics"/>
            </a:endParaRPr>
          </a:p>
          <a:p>
            <a:pPr marL="323850" lvl="1" algn="just">
              <a:lnSpc>
                <a:spcPts val="4200"/>
              </a:lnSpc>
            </a:pPr>
            <a:endParaRPr lang="es-ES" sz="3000" u="none" spc="150" dirty="0">
              <a:solidFill>
                <a:srgbClr val="006081"/>
              </a:solidFill>
              <a:latin typeface="Arapey Bold"/>
              <a:ea typeface="Arapey Bold"/>
              <a:cs typeface="Arapey Bold"/>
              <a:sym typeface="Arapey Bold"/>
            </a:endParaRPr>
          </a:p>
          <a:p>
            <a:pPr marL="323850" lvl="1" algn="just">
              <a:lnSpc>
                <a:spcPts val="4200"/>
              </a:lnSpc>
            </a:pPr>
            <a:r>
              <a:rPr lang="es-ES" sz="3000" spc="150" dirty="0">
                <a:solidFill>
                  <a:srgbClr val="006081"/>
                </a:solidFill>
                <a:latin typeface="Arapey Bold"/>
                <a:ea typeface="Arapey Bold"/>
                <a:cs typeface="Arapey Bold"/>
                <a:sym typeface="Arapey Bold"/>
              </a:rPr>
              <a:t>Objetivo: </a:t>
            </a:r>
            <a:r>
              <a:rPr lang="es-ES" sz="3000" i="1" spc="150" dirty="0">
                <a:solidFill>
                  <a:srgbClr val="006081"/>
                </a:solidFill>
                <a:latin typeface="Arapey Italics"/>
                <a:sym typeface="Arapey Bold"/>
              </a:rPr>
              <a:t>desarrollar y validar un modelo predictivo que estime la probabilidad de aparición de un ataque de migraña, considerando variables demográficas, clínicas, ambientales y de tratamiento. </a:t>
            </a:r>
            <a:endParaRPr lang="en-US" sz="3000" i="1" spc="150" dirty="0">
              <a:solidFill>
                <a:srgbClr val="006081"/>
              </a:solidFill>
              <a:latin typeface="Arapey Italics"/>
              <a:sym typeface="Arapey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4" t="-3023" r="-3023" b="-2174"/>
            </a:stretch>
          </a:blipFill>
        </p:spPr>
      </p:sp>
      <p:sp>
        <p:nvSpPr>
          <p:cNvPr id="3" name="Freeform 3"/>
          <p:cNvSpPr/>
          <p:nvPr/>
        </p:nvSpPr>
        <p:spPr>
          <a:xfrm rot="-377623">
            <a:off x="3260688" y="-5422916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7"/>
                </a:lnTo>
                <a:lnTo>
                  <a:pt x="0" y="7433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907552">
            <a:off x="-7612713" y="2940863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907552">
            <a:off x="15696862" y="6570107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10" y="0"/>
                </a:lnTo>
                <a:lnTo>
                  <a:pt x="11220810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8EE24759-5D59-6DD3-EC85-83D97FBA6060}"/>
              </a:ext>
            </a:extLst>
          </p:cNvPr>
          <p:cNvSpPr txBox="1"/>
          <p:nvPr/>
        </p:nvSpPr>
        <p:spPr>
          <a:xfrm>
            <a:off x="1903913" y="781050"/>
            <a:ext cx="14480174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399"/>
              </a:lnSpc>
              <a:spcBef>
                <a:spcPct val="0"/>
              </a:spcBef>
            </a:pPr>
            <a:r>
              <a:rPr lang="en-US" sz="3999" b="1" u="none" spc="1059" dirty="0">
                <a:solidFill>
                  <a:srgbClr val="2980B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LENGUAJES DE PROGRAMACIÓN</a:t>
            </a:r>
          </a:p>
        </p:txBody>
      </p:sp>
      <p:pic>
        <p:nvPicPr>
          <p:cNvPr id="22" name="Imagen 21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262238EF-09CC-73EA-A552-4ADE0FBF2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31" y="2022475"/>
            <a:ext cx="5249333" cy="7874000"/>
          </a:xfrm>
          <a:prstGeom prst="rect">
            <a:avLst/>
          </a:prstGeom>
        </p:spPr>
      </p:pic>
      <p:pic>
        <p:nvPicPr>
          <p:cNvPr id="24" name="Imagen 23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05F7C724-87F3-32F6-49CB-B54303C93D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65" y="2022474"/>
            <a:ext cx="5249334" cy="78740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4" t="-3023" r="-3023" b="-2174"/>
            </a:stretch>
          </a:blipFill>
        </p:spPr>
      </p:sp>
      <p:sp>
        <p:nvSpPr>
          <p:cNvPr id="3" name="Freeform 3"/>
          <p:cNvSpPr/>
          <p:nvPr/>
        </p:nvSpPr>
        <p:spPr>
          <a:xfrm rot="6279200">
            <a:off x="13202150" y="1426607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957893">
            <a:off x="-3452523" y="-3716893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957893">
            <a:off x="-5810755" y="7460455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7"/>
                </a:lnTo>
                <a:lnTo>
                  <a:pt x="0" y="7433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72342" y="781050"/>
            <a:ext cx="15897935" cy="830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399"/>
              </a:lnSpc>
              <a:spcBef>
                <a:spcPct val="0"/>
              </a:spcBef>
            </a:pPr>
            <a:r>
              <a:rPr lang="en-US" sz="3600" b="1" spc="1059" dirty="0">
                <a:solidFill>
                  <a:srgbClr val="2980B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DATOS DEL DATASET Variables </a:t>
            </a:r>
            <a:r>
              <a:rPr lang="en-US" sz="3600" b="1" spc="1059" dirty="0" err="1">
                <a:solidFill>
                  <a:srgbClr val="2980B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categóricas</a:t>
            </a:r>
            <a:endParaRPr lang="en-US" sz="3600" b="1" spc="1059" dirty="0">
              <a:solidFill>
                <a:srgbClr val="2980B9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C9BCD435-4D88-3BC8-D296-B2E987F8991D}"/>
              </a:ext>
            </a:extLst>
          </p:cNvPr>
          <p:cNvSpPr txBox="1"/>
          <p:nvPr/>
        </p:nvSpPr>
        <p:spPr>
          <a:xfrm>
            <a:off x="2514601" y="1896054"/>
            <a:ext cx="13868400" cy="500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•Múltiples entradas por id: hay </a:t>
            </a:r>
            <a:r>
              <a:rPr lang="es-ES" sz="3000" b="1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133 pacientes </a:t>
            </a: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distribuidos en </a:t>
            </a:r>
            <a:r>
              <a:rPr lang="es-ES" sz="3000" b="1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4152 entradas</a:t>
            </a: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.</a:t>
            </a:r>
          </a:p>
        </p:txBody>
      </p:sp>
      <p:pic>
        <p:nvPicPr>
          <p:cNvPr id="7" name="Imagen 6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B32FE5A1-28FB-D350-B797-E1367D9304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6" y="0"/>
            <a:ext cx="1746250" cy="2619375"/>
          </a:xfrm>
          <a:prstGeom prst="rect">
            <a:avLst/>
          </a:prstGeom>
        </p:spPr>
      </p:pic>
      <p:pic>
        <p:nvPicPr>
          <p:cNvPr id="12" name="Imagen 1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7CFAF02-0DC6-19DB-AD9F-043F5477DA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08" y="2849876"/>
            <a:ext cx="14452316" cy="7226158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70B26C12-31E0-623B-EBBF-48001A9975C8}"/>
              </a:ext>
            </a:extLst>
          </p:cNvPr>
          <p:cNvSpPr txBox="1"/>
          <p:nvPr/>
        </p:nvSpPr>
        <p:spPr>
          <a:xfrm>
            <a:off x="10744200" y="8390946"/>
            <a:ext cx="4518211" cy="500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ca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6</a:t>
            </a: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4,21%                 35,79%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FD9F0CA-39ED-7244-AA14-7C272E992C6D}"/>
              </a:ext>
            </a:extLst>
          </p:cNvPr>
          <p:cNvSpPr txBox="1"/>
          <p:nvPr/>
        </p:nvSpPr>
        <p:spPr>
          <a:xfrm>
            <a:off x="3578447" y="8804081"/>
            <a:ext cx="4518211" cy="500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ca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85</a:t>
            </a: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,38%                 14,62%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B7EDE259-4D58-716A-0DCC-60CD561F5F32}"/>
              </a:ext>
            </a:extLst>
          </p:cNvPr>
          <p:cNvSpPr txBox="1"/>
          <p:nvPr/>
        </p:nvSpPr>
        <p:spPr>
          <a:xfrm>
            <a:off x="3124201" y="5287419"/>
            <a:ext cx="5715000" cy="500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ca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41</a:t>
            </a: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,18%         47,81%        11,01%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8E97C7FC-1684-6E45-F369-86A1C6BAAC65}"/>
              </a:ext>
            </a:extLst>
          </p:cNvPr>
          <p:cNvSpPr txBox="1"/>
          <p:nvPr/>
        </p:nvSpPr>
        <p:spPr>
          <a:xfrm>
            <a:off x="10264676" y="5157658"/>
            <a:ext cx="5715000" cy="500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ca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57</a:t>
            </a: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,47%         23,63%        18,91%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4" t="-3023" r="-3023" b="-217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999931" y="-2917094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7"/>
                </a:lnTo>
                <a:lnTo>
                  <a:pt x="0" y="7433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078063" y="7690021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062855">
            <a:off x="12677595" y="-2688193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10" y="0"/>
                </a:lnTo>
                <a:lnTo>
                  <a:pt x="11220810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4" name="Imagen 3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F8146A84-DD84-1F4E-6BCF-D2CA74D6AB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6" y="0"/>
            <a:ext cx="1746250" cy="2619375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72D154A7-B614-349C-4324-2D260601E8A8}"/>
              </a:ext>
            </a:extLst>
          </p:cNvPr>
          <p:cNvSpPr txBox="1"/>
          <p:nvPr/>
        </p:nvSpPr>
        <p:spPr>
          <a:xfrm>
            <a:off x="2514601" y="1896054"/>
            <a:ext cx="13868400" cy="500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•Múltiples entradas por id: hay </a:t>
            </a:r>
            <a:r>
              <a:rPr lang="es-ES" sz="3000" b="1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133 pacientes </a:t>
            </a: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distribuidos en </a:t>
            </a:r>
            <a:r>
              <a:rPr lang="es-ES" sz="3000" b="1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4152 entradas</a:t>
            </a: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.</a:t>
            </a:r>
          </a:p>
        </p:txBody>
      </p:sp>
      <p:pic>
        <p:nvPicPr>
          <p:cNvPr id="13" name="Imagen 12" descr="Gráfico, Histograma&#10;&#10;Descripción generada automáticamente">
            <a:extLst>
              <a:ext uri="{FF2B5EF4-FFF2-40B4-BE49-F238E27FC236}">
                <a16:creationId xmlns:a16="http://schemas.microsoft.com/office/drawing/2014/main" id="{7AB3AE91-EB44-8320-E14F-14B0303E08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55" y="2874549"/>
            <a:ext cx="13868400" cy="6934200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50344F68-BC52-3840-3FA0-ED7EF1C31230}"/>
              </a:ext>
            </a:extLst>
          </p:cNvPr>
          <p:cNvSpPr txBox="1"/>
          <p:nvPr/>
        </p:nvSpPr>
        <p:spPr>
          <a:xfrm>
            <a:off x="2072342" y="781050"/>
            <a:ext cx="15897935" cy="830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399"/>
              </a:lnSpc>
              <a:spcBef>
                <a:spcPct val="0"/>
              </a:spcBef>
            </a:pPr>
            <a:r>
              <a:rPr lang="en-US" sz="3600" b="1" spc="1059" dirty="0">
                <a:solidFill>
                  <a:srgbClr val="2980B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DATOS DEL DATASET Variables </a:t>
            </a:r>
            <a:r>
              <a:rPr lang="en-US" sz="3600" b="1" spc="1059" dirty="0" err="1">
                <a:solidFill>
                  <a:srgbClr val="2980B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numéricas</a:t>
            </a:r>
            <a:endParaRPr lang="en-US" sz="3600" b="1" spc="1059" dirty="0">
              <a:solidFill>
                <a:srgbClr val="2980B9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4" t="-3023" r="-3023" b="-2174"/>
            </a:stretch>
          </a:blipFill>
        </p:spPr>
      </p:sp>
      <p:sp>
        <p:nvSpPr>
          <p:cNvPr id="3" name="Freeform 3"/>
          <p:cNvSpPr/>
          <p:nvPr/>
        </p:nvSpPr>
        <p:spPr>
          <a:xfrm rot="3194676">
            <a:off x="-2543878" y="6999184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7"/>
                </a:lnTo>
                <a:lnTo>
                  <a:pt x="0" y="7433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72211" y="-5900051"/>
            <a:ext cx="13374178" cy="8860393"/>
          </a:xfrm>
          <a:custGeom>
            <a:avLst/>
            <a:gdLst/>
            <a:ahLst/>
            <a:cxnLst/>
            <a:rect l="l" t="t" r="r" b="b"/>
            <a:pathLst>
              <a:path w="13374178" h="8860393">
                <a:moveTo>
                  <a:pt x="0" y="0"/>
                </a:moveTo>
                <a:lnTo>
                  <a:pt x="13374178" y="0"/>
                </a:lnTo>
                <a:lnTo>
                  <a:pt x="13374178" y="8860393"/>
                </a:lnTo>
                <a:lnTo>
                  <a:pt x="0" y="8860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45506" y="3885534"/>
            <a:ext cx="13374178" cy="8860393"/>
          </a:xfrm>
          <a:custGeom>
            <a:avLst/>
            <a:gdLst/>
            <a:ahLst/>
            <a:cxnLst/>
            <a:rect l="l" t="t" r="r" b="b"/>
            <a:pathLst>
              <a:path w="13374178" h="8860393">
                <a:moveTo>
                  <a:pt x="0" y="0"/>
                </a:moveTo>
                <a:lnTo>
                  <a:pt x="13374178" y="0"/>
                </a:lnTo>
                <a:lnTo>
                  <a:pt x="13374178" y="8860393"/>
                </a:lnTo>
                <a:lnTo>
                  <a:pt x="0" y="8860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1" name="Imagen 10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6F313495-3945-B989-A13F-6826569E98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6" y="0"/>
            <a:ext cx="1746250" cy="2619375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303C53D6-5E15-A72B-0FC2-69361FC839FF}"/>
              </a:ext>
            </a:extLst>
          </p:cNvPr>
          <p:cNvSpPr txBox="1"/>
          <p:nvPr/>
        </p:nvSpPr>
        <p:spPr>
          <a:xfrm>
            <a:off x="1903913" y="781050"/>
            <a:ext cx="14480174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399"/>
              </a:lnSpc>
              <a:spcBef>
                <a:spcPct val="0"/>
              </a:spcBef>
            </a:pPr>
            <a:r>
              <a:rPr lang="en-US" sz="3999" b="1" spc="1059" dirty="0">
                <a:solidFill>
                  <a:srgbClr val="2980B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NUEVAS VARIABLES</a:t>
            </a:r>
            <a:endParaRPr lang="en-US" sz="3999" b="1" u="none" spc="1059" dirty="0">
              <a:solidFill>
                <a:srgbClr val="2980B9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pic>
        <p:nvPicPr>
          <p:cNvPr id="21" name="Imagen 2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6F19EC4-1225-0B14-32AD-0CF9C0EFF3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499" y="1730472"/>
            <a:ext cx="5486411" cy="3657607"/>
          </a:xfrm>
          <a:prstGeom prst="rect">
            <a:avLst/>
          </a:prstGeom>
        </p:spPr>
      </p:pic>
      <p:pic>
        <p:nvPicPr>
          <p:cNvPr id="33" name="Imagen 3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0B85AE2-8B57-7C07-6F38-B7BB8FE8D1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385" y="1665722"/>
            <a:ext cx="6144224" cy="4096149"/>
          </a:xfrm>
          <a:prstGeom prst="rect">
            <a:avLst/>
          </a:prstGeom>
        </p:spPr>
      </p:pic>
      <p:pic>
        <p:nvPicPr>
          <p:cNvPr id="35" name="Imagen 34" descr="Gráfico, Histograma&#10;&#10;Descripción generada automáticamente">
            <a:extLst>
              <a:ext uri="{FF2B5EF4-FFF2-40B4-BE49-F238E27FC236}">
                <a16:creationId xmlns:a16="http://schemas.microsoft.com/office/drawing/2014/main" id="{2A9A9804-1EFE-BC81-3D06-D2527802141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26" y="5526988"/>
            <a:ext cx="9144019" cy="4572009"/>
          </a:xfrm>
          <a:prstGeom prst="rect">
            <a:avLst/>
          </a:prstGeom>
        </p:spPr>
      </p:pic>
      <p:pic>
        <p:nvPicPr>
          <p:cNvPr id="38" name="Imagen 3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5200B277-A248-E5ED-3BC8-A6ABD797D4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60" y="6002848"/>
            <a:ext cx="6144224" cy="40961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4" t="-3023" r="-3023" b="-2174"/>
            </a:stretch>
          </a:blipFill>
        </p:spPr>
      </p:sp>
      <p:sp>
        <p:nvSpPr>
          <p:cNvPr id="3" name="Freeform 3"/>
          <p:cNvSpPr/>
          <p:nvPr/>
        </p:nvSpPr>
        <p:spPr>
          <a:xfrm rot="-4105661">
            <a:off x="-6200668" y="1426607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94325">
            <a:off x="10929031" y="6570107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17963" y="781050"/>
            <a:ext cx="11252074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399"/>
              </a:lnSpc>
              <a:spcBef>
                <a:spcPct val="0"/>
              </a:spcBef>
            </a:pPr>
            <a:r>
              <a:rPr lang="en-US" sz="3999" b="1" spc="1059" dirty="0">
                <a:solidFill>
                  <a:srgbClr val="2980B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METODOLOGÍA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66236" y="2225422"/>
            <a:ext cx="14173199" cy="6501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Split: 60/20/20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 con 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SimpleImputer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 y 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StandardScaler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 para 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numéricas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 y 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OneHotEncoder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 para 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categóricas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.</a:t>
            </a:r>
          </a:p>
          <a:p>
            <a:pPr marL="457200" indent="-457200" algn="just">
              <a:lnSpc>
                <a:spcPts val="4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Variables </a:t>
            </a:r>
            <a:r>
              <a:rPr lang="en-US" sz="3000" b="1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numéricas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: 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prev_attacks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, 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n_visitas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, 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days_since_first_visit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, 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airq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 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airq_prev_mean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.</a:t>
            </a:r>
          </a:p>
          <a:p>
            <a:pPr marL="457200" indent="-457200" algn="just">
              <a:lnSpc>
                <a:spcPts val="4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Variables </a:t>
            </a:r>
            <a:r>
              <a:rPr lang="en-US" sz="3000" b="1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categóricas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: 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hatype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, medication, sex, 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season_study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, 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fase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 y 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age_band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.</a:t>
            </a:r>
          </a:p>
          <a:p>
            <a:pPr marL="457200" indent="-457200" algn="just">
              <a:lnSpc>
                <a:spcPts val="4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Modelos</a:t>
            </a:r>
            <a:r>
              <a:rPr lang="en-US" sz="3000" b="1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 </a:t>
            </a:r>
            <a:r>
              <a:rPr lang="en-US" sz="3000" b="1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entrenados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: Logistic Regression, Gradient Boosting y 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XGBoost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.</a:t>
            </a:r>
          </a:p>
          <a:p>
            <a:pPr marL="457200" indent="-457200" algn="just">
              <a:lnSpc>
                <a:spcPts val="4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Calibración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: 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Isotónica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 con 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GroupKFold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(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n_splits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=5).</a:t>
            </a:r>
          </a:p>
          <a:p>
            <a:pPr marL="457200" indent="-457200" algn="just">
              <a:lnSpc>
                <a:spcPts val="4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Tunning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: 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GridSearchCV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 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por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 scoring='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roc_auc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'.</a:t>
            </a:r>
          </a:p>
          <a:p>
            <a:pPr marL="457200" indent="-457200" algn="just">
              <a:lnSpc>
                <a:spcPts val="4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Intentos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 de 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mejora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 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calibración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 con </a:t>
            </a:r>
            <a:r>
              <a:rPr lang="en-U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creación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 de flags.</a:t>
            </a:r>
          </a:p>
          <a:p>
            <a:pPr marL="457200" indent="-457200" algn="just">
              <a:lnSpc>
                <a:spcPts val="4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Modelo</a:t>
            </a:r>
            <a:r>
              <a:rPr lang="en-US" sz="3000" b="1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 </a:t>
            </a:r>
            <a:r>
              <a:rPr lang="en-US" sz="3000" b="1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ganador</a:t>
            </a:r>
            <a:r>
              <a:rPr lang="en-U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: Logistic Regression Tuned (Isotonic).</a:t>
            </a:r>
          </a:p>
          <a:p>
            <a:pPr marL="457200" indent="-457200" algn="just">
              <a:lnSpc>
                <a:spcPts val="4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3000" b="1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Umbral seleccionado</a:t>
            </a: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: optimización del ratio C_FP/C_FN con </a:t>
            </a:r>
            <a:r>
              <a:rPr lang="es-ES" sz="3000" i="1" spc="150" dirty="0" err="1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sens</a:t>
            </a:r>
            <a:r>
              <a:rPr lang="es-ES" sz="3000" i="1" spc="150" dirty="0">
                <a:solidFill>
                  <a:srgbClr val="006081"/>
                </a:solidFill>
                <a:latin typeface="Arapey Italics"/>
                <a:ea typeface="Arapey Italics"/>
                <a:cs typeface="Arapey Italics"/>
                <a:sym typeface="Arapey Italics"/>
              </a:rPr>
              <a:t> &gt; 0.80.</a:t>
            </a:r>
            <a:endParaRPr lang="en-US" sz="3000" i="1" spc="150" dirty="0">
              <a:solidFill>
                <a:srgbClr val="006081"/>
              </a:solidFill>
              <a:latin typeface="Arapey Italics"/>
              <a:ea typeface="Arapey Italics"/>
              <a:cs typeface="Arapey Italics"/>
              <a:sym typeface="Arapey Italics"/>
            </a:endParaRPr>
          </a:p>
        </p:txBody>
      </p:sp>
      <p:pic>
        <p:nvPicPr>
          <p:cNvPr id="10" name="Imagen 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7108D927-FD49-E516-1227-A69795189D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6" y="0"/>
            <a:ext cx="1746250" cy="26193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4" t="-3023" r="-3023" b="-2174"/>
            </a:stretch>
          </a:blipFill>
        </p:spPr>
      </p:sp>
      <p:sp>
        <p:nvSpPr>
          <p:cNvPr id="3" name="Freeform 3"/>
          <p:cNvSpPr/>
          <p:nvPr/>
        </p:nvSpPr>
        <p:spPr>
          <a:xfrm rot="-377623">
            <a:off x="3260688" y="-5422916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7"/>
                </a:lnTo>
                <a:lnTo>
                  <a:pt x="0" y="7433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907552">
            <a:off x="-7612713" y="2940863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09" y="0"/>
                </a:lnTo>
                <a:lnTo>
                  <a:pt x="11220809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907552">
            <a:off x="15696862" y="6570107"/>
            <a:ext cx="11220809" cy="7433786"/>
          </a:xfrm>
          <a:custGeom>
            <a:avLst/>
            <a:gdLst/>
            <a:ahLst/>
            <a:cxnLst/>
            <a:rect l="l" t="t" r="r" b="b"/>
            <a:pathLst>
              <a:path w="11220809" h="7433786">
                <a:moveTo>
                  <a:pt x="0" y="0"/>
                </a:moveTo>
                <a:lnTo>
                  <a:pt x="11220810" y="0"/>
                </a:lnTo>
                <a:lnTo>
                  <a:pt x="11220810" y="7433786"/>
                </a:lnTo>
                <a:lnTo>
                  <a:pt x="0" y="743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A39798-7CDE-65E6-19F1-9B721D737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8036" y="588309"/>
            <a:ext cx="12244959" cy="44449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2280E2-02BC-5568-8F00-8E6C9B7CB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5395491"/>
            <a:ext cx="10563707" cy="2786265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AB38351-0A58-6CE7-EADF-F02D43AB4E7F}"/>
              </a:ext>
            </a:extLst>
          </p:cNvPr>
          <p:cNvSpPr/>
          <p:nvPr/>
        </p:nvSpPr>
        <p:spPr>
          <a:xfrm>
            <a:off x="2318036" y="3736767"/>
            <a:ext cx="12244959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0D12B65-56C2-8C26-D114-E08CF4529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4546" y="8658229"/>
            <a:ext cx="12792614" cy="1152298"/>
          </a:xfrm>
          <a:prstGeom prst="rect">
            <a:avLst/>
          </a:prstGeom>
        </p:spPr>
      </p:pic>
      <p:pic>
        <p:nvPicPr>
          <p:cNvPr id="16" name="Imagen 1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16D62E82-ECB3-EA3F-C3BF-DFD1A90D0F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6" y="0"/>
            <a:ext cx="17462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78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</TotalTime>
  <Words>880</Words>
  <Application>Microsoft Office PowerPoint</Application>
  <PresentationFormat>Personalizado</PresentationFormat>
  <Paragraphs>113</Paragraphs>
  <Slides>20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Open Sans</vt:lpstr>
      <vt:lpstr>Calibri</vt:lpstr>
      <vt:lpstr>Arapey Bold</vt:lpstr>
      <vt:lpstr>Arial</vt:lpstr>
      <vt:lpstr>Arapey Italics</vt:lpstr>
      <vt:lpstr>Open Sans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Guía Gestión Redes Sociales Profesional Pastel</dc:title>
  <cp:lastModifiedBy>Patri C. Torrell</cp:lastModifiedBy>
  <cp:revision>10</cp:revision>
  <dcterms:created xsi:type="dcterms:W3CDTF">2006-08-16T00:00:00Z</dcterms:created>
  <dcterms:modified xsi:type="dcterms:W3CDTF">2025-11-24T23:32:09Z</dcterms:modified>
  <dc:identifier>DAG5dFgYbI8</dc:identifier>
</cp:coreProperties>
</file>